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 Condensed" charset="1" panose="02000000000000000000"/>
      <p:regular r:id="rId10"/>
    </p:embeddedFont>
    <p:embeddedFont>
      <p:font typeface="Roboto Condensed Bold" charset="1" panose="02000000000000000000"/>
      <p:regular r:id="rId11"/>
    </p:embeddedFont>
    <p:embeddedFont>
      <p:font typeface="Roboto Condensed Italics" charset="1" panose="02000000000000000000"/>
      <p:regular r:id="rId12"/>
    </p:embeddedFont>
    <p:embeddedFont>
      <p:font typeface="Roboto Condensed Bold Italics" charset="1" panose="02000000000000000000"/>
      <p:regular r:id="rId13"/>
    </p:embeddedFont>
    <p:embeddedFont>
      <p:font typeface="Roboto" charset="1" panose="02000000000000000000"/>
      <p:regular r:id="rId14"/>
    </p:embeddedFont>
    <p:embeddedFont>
      <p:font typeface="Roboto Bold" charset="1" panose="02000000000000000000"/>
      <p:regular r:id="rId15"/>
    </p:embeddedFont>
    <p:embeddedFont>
      <p:font typeface="Roboto Italics" charset="1" panose="02000000000000000000"/>
      <p:regular r:id="rId16"/>
    </p:embeddedFont>
    <p:embeddedFont>
      <p:font typeface="Roboto Bold Italics" charset="1" panose="02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Relationship Id="rId4" Target="../media/image9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5054" t="5429" r="6003" b="5429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604729" y="1703107"/>
            <a:ext cx="13078543" cy="5881182"/>
            <a:chOff x="0" y="0"/>
            <a:chExt cx="17438057" cy="784157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553340"/>
              <a:ext cx="17438057" cy="435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650"/>
                </a:lnSpc>
              </a:pPr>
              <a:r>
                <a:rPr lang="en-US" sz="11500" spc="1299">
                  <a:solidFill>
                    <a:srgbClr val="F2FAFF"/>
                  </a:solidFill>
                  <a:latin typeface="Roboto Condensed Bold"/>
                </a:rPr>
                <a:t>HARDHAT STARTER KIT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1175133" y="-95250"/>
              <a:ext cx="15087792" cy="882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55"/>
                </a:lnSpc>
              </a:pPr>
              <a:r>
                <a:rPr lang="en-US" sz="3900" spc="409">
                  <a:solidFill>
                    <a:srgbClr val="F2FAFF"/>
                  </a:solidFill>
                  <a:latin typeface="Roboto Bold"/>
                </a:rPr>
                <a:t>BLOCKCHAIN</a:t>
              </a:r>
            </a:p>
          </p:txBody>
        </p:sp>
        <p:sp>
          <p:nvSpPr>
            <p:cNvPr name="AutoShape 6" id="6"/>
            <p:cNvSpPr/>
            <p:nvPr/>
          </p:nvSpPr>
          <p:spPr>
            <a:xfrm rot="0">
              <a:off x="1509557" y="1412571"/>
              <a:ext cx="14457395" cy="110090"/>
            </a:xfrm>
            <a:prstGeom prst="rect">
              <a:avLst/>
            </a:prstGeom>
            <a:solidFill>
              <a:srgbClr val="F2FAFF"/>
            </a:solidFill>
          </p:spPr>
        </p:sp>
        <p:sp>
          <p:nvSpPr>
            <p:cNvPr name="AutoShape 7" id="7"/>
            <p:cNvSpPr/>
            <p:nvPr/>
          </p:nvSpPr>
          <p:spPr>
            <a:xfrm rot="0">
              <a:off x="1509557" y="7731486"/>
              <a:ext cx="14457395" cy="110090"/>
            </a:xfrm>
            <a:prstGeom prst="rect">
              <a:avLst/>
            </a:prstGeom>
            <a:solidFill>
              <a:srgbClr val="F2FAFF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275952" y="-525615"/>
            <a:ext cx="18839903" cy="2879590"/>
          </a:xfrm>
          <a:prstGeom prst="rect">
            <a:avLst/>
          </a:prstGeom>
          <a:solidFill>
            <a:srgbClr val="43C3DD">
              <a:alpha val="84706"/>
            </a:srgbClr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39832" r="0" b="39832"/>
          <a:stretch>
            <a:fillRect/>
          </a:stretch>
        </p:blipFill>
        <p:spPr>
          <a:xfrm flipH="false" flipV="false" rot="0">
            <a:off x="-148670" y="-164078"/>
            <a:ext cx="18585340" cy="251805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217041" y="2353975"/>
            <a:ext cx="9070959" cy="793302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3170970"/>
            <a:ext cx="5673469" cy="1582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214"/>
              </a:lnSpc>
              <a:spcBef>
                <a:spcPct val="0"/>
              </a:spcBef>
            </a:pPr>
            <a:r>
              <a:rPr lang="en-US" sz="5500" spc="577">
                <a:solidFill>
                  <a:srgbClr val="244357"/>
                </a:solidFill>
                <a:latin typeface="Roboto Condensed Bold"/>
              </a:rPr>
              <a:t>INSTALL FRAMEWORK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057775"/>
            <a:ext cx="7719935" cy="256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4059"/>
              </a:lnSpc>
              <a:buFont typeface="Arial"/>
              <a:buChar char="•"/>
            </a:pPr>
            <a:r>
              <a:rPr lang="en-US" sz="2799" spc="69">
                <a:solidFill>
                  <a:srgbClr val="244357"/>
                </a:solidFill>
                <a:latin typeface="Roboto"/>
              </a:rPr>
              <a:t>npm install @chainlink/contracts --save</a:t>
            </a:r>
          </a:p>
          <a:p>
            <a:pPr marL="604519" indent="-302260" lvl="1">
              <a:lnSpc>
                <a:spcPts val="4059"/>
              </a:lnSpc>
              <a:buFont typeface="Arial"/>
              <a:buChar char="•"/>
            </a:pPr>
            <a:r>
              <a:rPr lang="en-US" sz="2799" spc="69">
                <a:solidFill>
                  <a:srgbClr val="244357"/>
                </a:solidFill>
                <a:latin typeface="Roboto"/>
              </a:rPr>
              <a:t>yarn add @chainlink/contracts</a:t>
            </a:r>
          </a:p>
          <a:p>
            <a:pPr marL="604519" indent="-302260" lvl="1">
              <a:lnSpc>
                <a:spcPts val="4059"/>
              </a:lnSpc>
              <a:buFont typeface="Arial"/>
              <a:buChar char="•"/>
            </a:pPr>
            <a:r>
              <a:rPr lang="en-US" sz="2799" spc="69">
                <a:solidFill>
                  <a:srgbClr val="244357"/>
                </a:solidFill>
                <a:latin typeface="Roboto"/>
              </a:rPr>
              <a:t>pipx install eth-brownie</a:t>
            </a:r>
          </a:p>
          <a:p>
            <a:pPr marL="604519" indent="-302260" lvl="1">
              <a:lnSpc>
                <a:spcPts val="4059"/>
              </a:lnSpc>
              <a:buFont typeface="Arial"/>
              <a:buChar char="•"/>
            </a:pPr>
            <a:r>
              <a:rPr lang="en-US" sz="2799" spc="69">
                <a:solidFill>
                  <a:srgbClr val="244357"/>
                </a:solidFill>
                <a:latin typeface="Roboto"/>
              </a:rPr>
              <a:t>npm install truffle -g</a:t>
            </a:r>
          </a:p>
          <a:p>
            <a:pPr algn="l">
              <a:lnSpc>
                <a:spcPts val="406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275952" y="-525615"/>
            <a:ext cx="18839903" cy="2879590"/>
          </a:xfrm>
          <a:prstGeom prst="rect">
            <a:avLst/>
          </a:prstGeom>
          <a:solidFill>
            <a:srgbClr val="43C3DD">
              <a:alpha val="84706"/>
            </a:srgbClr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20226"/>
          <a:stretch>
            <a:fillRect/>
          </a:stretch>
        </p:blipFill>
        <p:spPr>
          <a:xfrm flipH="false" flipV="false" rot="0">
            <a:off x="0" y="0"/>
            <a:ext cx="18288000" cy="6496692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2334014" y="6832100"/>
            <a:ext cx="6952523" cy="771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89"/>
              </a:lnSpc>
              <a:spcBef>
                <a:spcPct val="0"/>
              </a:spcBef>
            </a:pPr>
            <a:r>
              <a:rPr lang="en-US" sz="5300" spc="556">
                <a:solidFill>
                  <a:srgbClr val="244357"/>
                </a:solidFill>
                <a:latin typeface="Roboto Condensed Bold"/>
              </a:rPr>
              <a:t>BUAT NEW 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334014" y="7822192"/>
            <a:ext cx="12910114" cy="205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59"/>
              </a:lnSpc>
            </a:pPr>
            <a:r>
              <a:rPr lang="en-US" sz="2799" spc="69">
                <a:solidFill>
                  <a:srgbClr val="244357"/>
                </a:solidFill>
                <a:latin typeface="Roboto Bold"/>
              </a:rPr>
              <a:t>Buat project baru dengan clone github hardhat starter kit:</a:t>
            </a:r>
          </a:p>
          <a:p>
            <a:pPr>
              <a:lnSpc>
                <a:spcPts val="4059"/>
              </a:lnSpc>
            </a:pPr>
            <a:r>
              <a:rPr lang="en-US" sz="2799" spc="69">
                <a:solidFill>
                  <a:srgbClr val="244357"/>
                </a:solidFill>
                <a:latin typeface="Roboto"/>
              </a:rPr>
              <a:t>git clone https://github.com/smartcontractkit/hardhat-starter-kit</a:t>
            </a:r>
          </a:p>
          <a:p>
            <a:pPr>
              <a:lnSpc>
                <a:spcPts val="4059"/>
              </a:lnSpc>
            </a:pPr>
            <a:r>
              <a:rPr lang="en-US" sz="2799" spc="69">
                <a:solidFill>
                  <a:srgbClr val="244357"/>
                </a:solidFill>
                <a:latin typeface="Roboto"/>
              </a:rPr>
              <a:t>cd hardhat-starter-kit</a:t>
            </a:r>
          </a:p>
          <a:p>
            <a:pPr algn="l" marL="0" indent="0" lvl="0">
              <a:lnSpc>
                <a:spcPts val="4060"/>
              </a:lnSpc>
              <a:spcBef>
                <a:spcPct val="0"/>
              </a:spcBef>
            </a:pP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259300" y="9258300"/>
            <a:ext cx="1453993" cy="10287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425293" y="6496692"/>
            <a:ext cx="1453993" cy="10287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5476" r="0" b="15476"/>
          <a:stretch>
            <a:fillRect/>
          </a:stretch>
        </p:blipFill>
        <p:spPr>
          <a:xfrm flipH="false" flipV="false" rot="0">
            <a:off x="-133350" y="5110260"/>
            <a:ext cx="9354888" cy="430343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5616" r="0" b="5616"/>
          <a:stretch>
            <a:fillRect/>
          </a:stretch>
        </p:blipFill>
        <p:spPr>
          <a:xfrm flipH="false" flipV="false" rot="0">
            <a:off x="9221538" y="-212548"/>
            <a:ext cx="9243056" cy="532280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533" r="0" b="9892"/>
          <a:stretch>
            <a:fillRect/>
          </a:stretch>
        </p:blipFill>
        <p:spPr>
          <a:xfrm flipH="false" flipV="false" rot="0">
            <a:off x="9221538" y="0"/>
            <a:ext cx="9066462" cy="5218867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0" y="-123506"/>
            <a:ext cx="1453993" cy="1028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00086" y="5143500"/>
            <a:ext cx="9121451" cy="5847636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0494013" y="6209467"/>
            <a:ext cx="6698104" cy="2105025"/>
            <a:chOff x="0" y="0"/>
            <a:chExt cx="8930806" cy="280670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491068" y="-114300"/>
              <a:ext cx="7948669" cy="1037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70"/>
                </a:lnSpc>
              </a:pPr>
              <a:r>
                <a:rPr lang="en-US" sz="4600" spc="114">
                  <a:solidFill>
                    <a:srgbClr val="244357"/>
                  </a:solidFill>
                  <a:latin typeface="Roboto Condensed Bold"/>
                </a:rPr>
                <a:t>TEST HADHAT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160992"/>
              <a:ext cx="8930806" cy="16457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35"/>
                </a:lnSpc>
              </a:pPr>
              <a:r>
                <a:rPr lang="en-US" sz="2300" spc="57">
                  <a:solidFill>
                    <a:srgbClr val="244357"/>
                  </a:solidFill>
                  <a:latin typeface="Roboto"/>
                </a:rPr>
                <a:t>Lakukan Uji Coba denga perintah "yarn hardhat test" pada terminal. Setelah itu akan mendapatkan data akun yang akan di uji coba.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95042" y="1588431"/>
            <a:ext cx="6698104" cy="1720850"/>
            <a:chOff x="0" y="0"/>
            <a:chExt cx="8930806" cy="229446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491068" y="-114300"/>
              <a:ext cx="7948669" cy="1037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70"/>
                </a:lnSpc>
              </a:pPr>
              <a:r>
                <a:rPr lang="en-US" sz="4600" spc="114">
                  <a:solidFill>
                    <a:srgbClr val="244357"/>
                  </a:solidFill>
                  <a:latin typeface="Roboto Condensed Bold"/>
                </a:rPr>
                <a:t>INSTAL DEPEDENCY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160992"/>
              <a:ext cx="8930806" cy="1133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9"/>
                </a:lnSpc>
              </a:pPr>
              <a:r>
                <a:rPr lang="en-US" sz="2400" spc="60">
                  <a:solidFill>
                    <a:srgbClr val="244357"/>
                  </a:solidFill>
                  <a:latin typeface="Roboto"/>
                </a:rPr>
                <a:t>Install Dependency denganp perintah "yarn" pada terminal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3" t="0" r="1311" b="13480"/>
          <a:stretch>
            <a:fillRect/>
          </a:stretch>
        </p:blipFill>
        <p:spPr>
          <a:xfrm flipH="false" flipV="false" rot="0">
            <a:off x="-154358" y="1473782"/>
            <a:ext cx="18596716" cy="918419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663487" y="3715647"/>
            <a:ext cx="7595813" cy="1412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69"/>
              </a:lnSpc>
            </a:pPr>
            <a:r>
              <a:rPr lang="en-US" sz="2599" spc="64">
                <a:solidFill>
                  <a:srgbClr val="F2FAFF"/>
                </a:solidFill>
                <a:latin typeface="Roboto"/>
              </a:rPr>
              <a:t>Lakukan Deploying pada harga konsumen dengan perintah "yarn hardhat node" pada terminal anda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663487" y="2479708"/>
            <a:ext cx="6749168" cy="612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74"/>
              </a:lnSpc>
            </a:pPr>
            <a:r>
              <a:rPr lang="en-US" sz="3499" spc="87">
                <a:solidFill>
                  <a:srgbClr val="F2FAFF"/>
                </a:solidFill>
                <a:latin typeface="Roboto Bold"/>
              </a:rPr>
              <a:t>DEPLOY PRICE CONSUMERV3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487941" y="-206056"/>
            <a:ext cx="18952535" cy="1359061"/>
            <a:chOff x="0" y="0"/>
            <a:chExt cx="25270047" cy="1812081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25270047" cy="1812081"/>
            </a:xfrm>
            <a:prstGeom prst="rect">
              <a:avLst/>
            </a:prstGeom>
            <a:solidFill>
              <a:srgbClr val="43C3DD"/>
            </a:solidFill>
          </p:spPr>
        </p:sp>
        <p:sp>
          <p:nvSpPr>
            <p:cNvPr name="TextBox 7" id="7"/>
            <p:cNvSpPr txBox="true"/>
            <p:nvPr/>
          </p:nvSpPr>
          <p:spPr>
            <a:xfrm rot="0">
              <a:off x="2164671" y="443545"/>
              <a:ext cx="22009938" cy="352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175"/>
                </a:lnSpc>
              </a:pPr>
              <a:r>
                <a:rPr lang="en-US" sz="1500" spc="157">
                  <a:solidFill>
                    <a:srgbClr val="F2FAFF"/>
                  </a:solidFill>
                  <a:latin typeface="Roboto"/>
                </a:rPr>
                <a:t>Blockchain</a:t>
              </a: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5461" t="0" r="27870" b="0"/>
          <a:stretch>
            <a:fillRect/>
          </a:stretch>
        </p:blipFill>
        <p:spPr>
          <a:xfrm flipH="false" flipV="false" rot="0">
            <a:off x="470303" y="564112"/>
            <a:ext cx="8816915" cy="86941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43390" r="0" b="43390"/>
          <a:stretch>
            <a:fillRect/>
          </a:stretch>
        </p:blipFill>
        <p:spPr>
          <a:xfrm flipH="false" flipV="false" rot="0">
            <a:off x="-148670" y="-164078"/>
            <a:ext cx="18585340" cy="1639883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-515865" y="8927939"/>
            <a:ext cx="18952535" cy="1359061"/>
          </a:xfrm>
          <a:prstGeom prst="rect">
            <a:avLst/>
          </a:prstGeom>
          <a:solidFill>
            <a:srgbClr val="43C3DD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0" y="1475805"/>
            <a:ext cx="11312989" cy="881119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375710" y="9624131"/>
            <a:ext cx="16507453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244357"/>
                </a:solidFill>
                <a:latin typeface="Roboto"/>
              </a:rPr>
              <a:t>Blockhain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645958" y="2064378"/>
            <a:ext cx="6145329" cy="1582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214"/>
              </a:lnSpc>
              <a:spcBef>
                <a:spcPct val="0"/>
              </a:spcBef>
            </a:pPr>
            <a:r>
              <a:rPr lang="en-US" sz="5500" spc="577">
                <a:solidFill>
                  <a:srgbClr val="244357"/>
                </a:solidFill>
                <a:latin typeface="Roboto Condensed Bold"/>
              </a:rPr>
              <a:t>MENAMPILKAN HARGA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645958" y="4123048"/>
            <a:ext cx="6237205" cy="308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60"/>
              </a:lnSpc>
              <a:spcBef>
                <a:spcPct val="0"/>
              </a:spcBef>
            </a:pPr>
            <a:r>
              <a:rPr lang="en-US" sz="2800" spc="70">
                <a:solidFill>
                  <a:srgbClr val="244357"/>
                </a:solidFill>
                <a:latin typeface="Roboto"/>
              </a:rPr>
              <a:t>Menampilkan harga dengan cara massukkan perintah "yarn hardhat console --network localhost" pada terminal. Setelah itu ikuti perintah gambar tersebut untuk menampilkan nilai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47794" y="9303378"/>
            <a:ext cx="18952535" cy="1359061"/>
            <a:chOff x="0" y="0"/>
            <a:chExt cx="25270047" cy="1812081"/>
          </a:xfrm>
        </p:grpSpPr>
        <p:sp>
          <p:nvSpPr>
            <p:cNvPr name="AutoShape 3" id="3"/>
            <p:cNvSpPr/>
            <p:nvPr/>
          </p:nvSpPr>
          <p:spPr>
            <a:xfrm rot="0">
              <a:off x="0" y="0"/>
              <a:ext cx="25270047" cy="1812081"/>
            </a:xfrm>
            <a:prstGeom prst="rect">
              <a:avLst/>
            </a:prstGeom>
            <a:solidFill>
              <a:srgbClr val="43C3DD"/>
            </a:solidFill>
          </p:spPr>
        </p:sp>
        <p:sp>
          <p:nvSpPr>
            <p:cNvPr name="TextBox 4" id="4"/>
            <p:cNvSpPr txBox="true"/>
            <p:nvPr/>
          </p:nvSpPr>
          <p:spPr>
            <a:xfrm rot="0">
              <a:off x="2164671" y="443545"/>
              <a:ext cx="22009938" cy="352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175"/>
                </a:lnSpc>
              </a:pPr>
              <a:r>
                <a:rPr lang="en-US" sz="1500" spc="157">
                  <a:solidFill>
                    <a:srgbClr val="F2FAFF"/>
                  </a:solidFill>
                  <a:latin typeface="Roboto"/>
                </a:rPr>
                <a:t>Pixelast | Design and Tech</a:t>
              </a: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2743021" cy="92583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743021" y="3852227"/>
            <a:ext cx="5454720" cy="1582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214"/>
              </a:lnSpc>
              <a:spcBef>
                <a:spcPct val="0"/>
              </a:spcBef>
            </a:pPr>
            <a:r>
              <a:rPr lang="en-US" sz="5500" spc="577">
                <a:solidFill>
                  <a:srgbClr val="244357"/>
                </a:solidFill>
                <a:latin typeface="Roboto Condensed Bold"/>
              </a:rPr>
              <a:t>DEPLOYONG HARDHAT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299932" y="0"/>
            <a:ext cx="1453993" cy="10287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DAFF1A5FWGw</dc:identifier>
  <dcterms:modified xsi:type="dcterms:W3CDTF">2011-08-01T06:04:30Z</dcterms:modified>
  <cp:revision>1</cp:revision>
  <dc:title>Hardhat Starter Kit</dc:title>
</cp:coreProperties>
</file>

<file path=docProps/thumbnail.jpeg>
</file>